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6" r:id="rId1"/>
  </p:sldMasterIdLst>
  <p:notesMasterIdLst>
    <p:notesMasterId r:id="rId35"/>
  </p:notesMasterIdLst>
  <p:sldIdLst>
    <p:sldId id="256" r:id="rId2"/>
    <p:sldId id="258" r:id="rId3"/>
    <p:sldId id="268" r:id="rId4"/>
    <p:sldId id="269" r:id="rId5"/>
    <p:sldId id="259" r:id="rId6"/>
    <p:sldId id="260" r:id="rId7"/>
    <p:sldId id="270" r:id="rId8"/>
    <p:sldId id="271" r:id="rId9"/>
    <p:sldId id="261" r:id="rId10"/>
    <p:sldId id="272" r:id="rId11"/>
    <p:sldId id="262" r:id="rId12"/>
    <p:sldId id="263" r:id="rId13"/>
    <p:sldId id="264" r:id="rId14"/>
    <p:sldId id="273" r:id="rId15"/>
    <p:sldId id="274" r:id="rId16"/>
    <p:sldId id="275" r:id="rId17"/>
    <p:sldId id="265" r:id="rId18"/>
    <p:sldId id="276" r:id="rId19"/>
    <p:sldId id="277" r:id="rId20"/>
    <p:sldId id="278" r:id="rId21"/>
    <p:sldId id="279" r:id="rId22"/>
    <p:sldId id="266" r:id="rId23"/>
    <p:sldId id="280" r:id="rId24"/>
    <p:sldId id="281" r:id="rId25"/>
    <p:sldId id="282" r:id="rId26"/>
    <p:sldId id="283" r:id="rId27"/>
    <p:sldId id="284" r:id="rId28"/>
    <p:sldId id="267" r:id="rId29"/>
    <p:sldId id="285" r:id="rId30"/>
    <p:sldId id="286" r:id="rId31"/>
    <p:sldId id="287" r:id="rId32"/>
    <p:sldId id="288" r:id="rId33"/>
    <p:sldId id="289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min" initials="a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2C59C-E73B-4CBC-A374-4C49A32A6B89}" type="datetimeFigureOut">
              <a:rPr lang="ru-RU" smtClean="0"/>
              <a:t>28.10.2019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F561C4-0160-4E8A-9D2C-2A072374A1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19363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28.10.2019</a:t>
            </a: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обновленного ФГОС основного общего образования 2019-2020 гг.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A295-87D0-472B-8596-BB3C307E1CE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28.10.2019</a:t>
            </a: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обновленного ФГОС основного общего образования 2019-2020 гг.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A295-87D0-472B-8596-BB3C307E1CE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28.10.2019</a:t>
            </a: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обновленного ФГОС основного общего образования 2019-2020 гг.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A295-87D0-472B-8596-BB3C307E1CE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28.10.2019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обновленного ФГОС основного общего образования 2019-2020 гг.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801-EDE9-40EA-BB25-BB41045C97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737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28.10.2019</a:t>
            </a: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обновленного ФГОС основного общего образования 2019-2020 гг.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A295-87D0-472B-8596-BB3C307E1CE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28.10.2019</a:t>
            </a: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обновленного ФГОС основного общего образования 2019-2020 гг.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A295-87D0-472B-8596-BB3C307E1CE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28.10.2019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обновленного ФГОС основного общего образования 2019-2020 гг.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A295-87D0-472B-8596-BB3C307E1CE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28.10.2019</a:t>
            </a: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обновленного ФГОС основного общего образования 2019-2020 гг.</a:t>
            </a: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A295-87D0-472B-8596-BB3C307E1CE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28.10.2019</a:t>
            </a: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обновленного ФГОС основного общего образования 2019-2020 гг.</a:t>
            </a: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A295-87D0-472B-8596-BB3C307E1CE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28.10.2019</a:t>
            </a: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обновленного ФГОС основного общего образования 2019-2020 гг.</a:t>
            </a: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A295-87D0-472B-8596-BB3C307E1CE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28.10.2019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Проект обновленного ФГОС основного общего образования 2019-2020 гг.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1A9A295-87D0-472B-8596-BB3C307E1CE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28.10.2019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обновленного ФГОС основного общего образования 2019-2020 гг.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A295-87D0-472B-8596-BB3C307E1CE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28.10.2019</a:t>
            </a: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Проект обновленного ФГОС основного общего образования 2019-2020 гг.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41A9A295-87D0-472B-8596-BB3C307E1CE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79709" y="4431196"/>
            <a:ext cx="5648623" cy="16621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 New Roman"/>
              </a:rPr>
              <a:t>Проект обновленного ФГОС основного общего образования 2019-2020 гг.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140000">
            <a:off x="807637" y="1558862"/>
            <a:ext cx="52578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511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R="0" algn="ctr" rtl="0"/>
            <a:r>
              <a:rPr lang="ru-RU" sz="2400" b="1" i="0" u="none" strike="noStrike" baseline="0" dirty="0" smtClean="0">
                <a:solidFill>
                  <a:srgbClr val="365F91"/>
                </a:solidFill>
                <a:latin typeface="Times New Roman"/>
              </a:rPr>
              <a:t>Требования к результатам освоения основной образовательной программы основного общего образования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960" y="1289311"/>
            <a:ext cx="7520940" cy="3579849"/>
          </a:xfrm>
        </p:spPr>
        <p:txBody>
          <a:bodyPr>
            <a:noAutofit/>
          </a:bodyPr>
          <a:lstStyle/>
          <a:p>
            <a:pPr lvl="0"/>
            <a:r>
              <a:rPr lang="ru-RU" dirty="0">
                <a:solidFill>
                  <a:srgbClr val="4F81BD"/>
                </a:solidFill>
                <a:latin typeface="Times New Roman"/>
              </a:rPr>
              <a:t>Личностные результаты освоения основной образовательной программы основного общего образования должны отражать готовность обучающихся руководствоваться системой позитивных ценностных ориентаций и расширение опыта деятельности на ее основе.</a:t>
            </a:r>
          </a:p>
          <a:p>
            <a:pPr lvl="1"/>
            <a:r>
              <a:rPr lang="ru-RU" b="1" dirty="0">
                <a:solidFill>
                  <a:srgbClr val="4F81BD"/>
                </a:solidFill>
                <a:latin typeface="Times New Roman"/>
              </a:rPr>
              <a:t>патриотическое воспитание; </a:t>
            </a:r>
          </a:p>
          <a:p>
            <a:pPr marR="0" lvl="1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гражданское </a:t>
            </a:r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воспитание; </a:t>
            </a:r>
          </a:p>
          <a:p>
            <a:pPr marR="0" lvl="1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духовно-нравственное воспитание;</a:t>
            </a:r>
          </a:p>
          <a:p>
            <a:pPr marR="0" lvl="1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эстетическое воспитание; </a:t>
            </a:r>
          </a:p>
          <a:p>
            <a:pPr marR="0" lvl="1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ценности научного; </a:t>
            </a:r>
          </a:p>
          <a:p>
            <a:pPr marR="0" lvl="1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физическое воспитание, формирование культуры здоровья и эмоционального благополучия; </a:t>
            </a:r>
          </a:p>
          <a:p>
            <a:pPr marR="0" lvl="1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трудовое воспитание; </a:t>
            </a:r>
          </a:p>
          <a:p>
            <a:pPr marR="0" lvl="1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экологическое воспитание.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обновленного ФГОС основного общего образования 2019-2020 гг.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801-EDE9-40EA-BB25-BB41045C970B}" type="slidenum">
              <a:rPr lang="ru-RU" smtClean="0"/>
              <a:t>10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67544" y="6381328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2/2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3134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algn="ctr" rtl="0"/>
            <a:r>
              <a:rPr lang="ru-RU" b="1" i="0" u="none" strike="noStrike" baseline="0" dirty="0" err="1" smtClean="0">
                <a:solidFill>
                  <a:srgbClr val="365F91"/>
                </a:solidFill>
                <a:latin typeface="Times New Roman"/>
              </a:rPr>
              <a:t>Метапредметные</a:t>
            </a:r>
            <a:r>
              <a:rPr lang="ru-RU" b="1" i="0" u="none" strike="noStrike" baseline="0" dirty="0" smtClean="0">
                <a:solidFill>
                  <a:srgbClr val="365F91"/>
                </a:solidFill>
                <a:latin typeface="Times New Roman"/>
              </a:rPr>
              <a:t> результаты: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rtl="0">
              <a:buNone/>
            </a:pPr>
            <a:r>
              <a:rPr lang="ru-RU" sz="2400" b="0" i="0" u="none" strike="noStrike" baseline="0" dirty="0" smtClean="0">
                <a:solidFill>
                  <a:srgbClr val="4F81BD"/>
                </a:solidFill>
                <a:latin typeface="Times New Roman"/>
              </a:rPr>
              <a:t>1) Овладение познавательными универсальными учебными действиями. </a:t>
            </a:r>
          </a:p>
          <a:p>
            <a:pPr marL="0" marR="0" lvl="1" indent="0" rtl="0">
              <a:buNone/>
            </a:pPr>
            <a:r>
              <a:rPr lang="ru-RU" sz="2400" b="0" i="0" u="none" strike="noStrike" baseline="0" dirty="0" smtClean="0">
                <a:solidFill>
                  <a:srgbClr val="4F81BD"/>
                </a:solidFill>
                <a:latin typeface="Times New Roman"/>
              </a:rPr>
              <a:t>2) Овладение регулятивными универсальными учебными действиями. </a:t>
            </a:r>
          </a:p>
          <a:p>
            <a:pPr marL="0" marR="0" lvl="1" indent="0" rtl="0">
              <a:buNone/>
            </a:pPr>
            <a:r>
              <a:rPr lang="ru-RU" sz="2400" b="0" i="0" u="none" strike="noStrike" baseline="0" dirty="0" smtClean="0">
                <a:solidFill>
                  <a:srgbClr val="4F81BD"/>
                </a:solidFill>
                <a:latin typeface="Times New Roman"/>
              </a:rPr>
              <a:t>3) Овладение коммуникативными универсальными учебными действиями.</a:t>
            </a:r>
          </a:p>
          <a:p>
            <a:pPr marL="0" marR="0" lvl="1" indent="0" rtl="0">
              <a:buNone/>
            </a:pPr>
            <a:r>
              <a:rPr lang="ru-RU" sz="2400" b="0" i="0" u="none" strike="noStrike" baseline="0" dirty="0" smtClean="0">
                <a:solidFill>
                  <a:srgbClr val="4F81BD"/>
                </a:solidFill>
                <a:latin typeface="Times New Roman"/>
              </a:rPr>
              <a:t>4) Овладение навыками участия в совместной деятельности.</a:t>
            </a:r>
          </a:p>
          <a:p>
            <a:pPr marL="0" marR="0" lvl="1" indent="0" rtl="0">
              <a:buNone/>
            </a:pPr>
            <a:r>
              <a:rPr lang="ru-RU" sz="2400" b="0" i="0" u="none" strike="noStrike" baseline="0" dirty="0" smtClean="0">
                <a:solidFill>
                  <a:srgbClr val="4F81BD"/>
                </a:solidFill>
                <a:latin typeface="Times New Roman"/>
              </a:rPr>
              <a:t>5) Овладение навыками работы с информацией.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обновленного ФГОС основного общего образования 2019-2020 гг.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801-EDE9-40EA-BB25-BB41045C970B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2581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476672"/>
            <a:ext cx="7520940" cy="3672408"/>
          </a:xfrm>
        </p:spPr>
        <p:txBody>
          <a:bodyPr>
            <a:normAutofit/>
          </a:bodyPr>
          <a:lstStyle/>
          <a:p>
            <a:pPr marR="0" algn="ctr" rtl="0"/>
            <a:r>
              <a:rPr lang="ru-RU" b="1" i="0" u="none" strike="noStrike" baseline="0" dirty="0" smtClean="0">
                <a:solidFill>
                  <a:srgbClr val="365F91"/>
                </a:solidFill>
                <a:latin typeface="Times New Roman"/>
              </a:rPr>
              <a:t>Требования к предметным результатам освоения учебного предмета «Обществознание», выносимым на промежуточную и итоговую аттестацию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960" y="2996952"/>
            <a:ext cx="7520940" cy="357984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обновленного ФГОС основного общего образования 2019-2020 гг.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801-EDE9-40EA-BB25-BB41045C970B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987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algn="ctr" rtl="0"/>
            <a:r>
              <a:rPr lang="ru-RU" b="1" i="0" u="none" strike="noStrike" baseline="0" dirty="0" smtClean="0">
                <a:solidFill>
                  <a:srgbClr val="365F91"/>
                </a:solidFill>
                <a:latin typeface="Times New Roman"/>
              </a:rPr>
              <a:t>Предметные результаты освоения первого года: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3568" y="1052736"/>
            <a:ext cx="7992888" cy="3579849"/>
          </a:xfrm>
        </p:spPr>
        <p:txBody>
          <a:bodyPr>
            <a:noAutofit/>
          </a:bodyPr>
          <a:lstStyle/>
          <a:p>
            <a:pPr marR="0" lvl="1" algn="just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называть черты отличия человека от других живых существ, отличительные черты индивида и личности; признаки, основные структурные элементы и виды деятельности; основные типы потребностей человека; психологические и социальные особенности людей подросткового возраста; права и обязанности обучающегося школы; сферы жизни общества; основные виды экономической деятельности; основные характеристики социальной структуры современного российского общества; основы организации государственной власти Российской Федерации;</a:t>
            </a:r>
          </a:p>
          <a:p>
            <a:pPr marR="0" lvl="1" algn="just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 приводить примеры (в том числе моделировать ситуации) социальных объектов, явлений, процессов, в том числе влияния потребностей на деятельность человека, проявлений способностей человека, осуществления различных видов деятельности, проявлений межличностных отношений, отношений между поколениями, семейных ценностей и традиций и традиционных ценностей российского народа; взаимосвязей общества и природы, взаимодействия основных сфер жизни общества; экономических ресурсов и возможностей России; проявлений глобальных проблем современного общества</a:t>
            </a:r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;</a:t>
            </a:r>
            <a:endParaRPr lang="ru-RU" b="1" i="0" u="none" strike="noStrike" baseline="0" dirty="0" smtClean="0">
              <a:solidFill>
                <a:srgbClr val="4F81BD"/>
              </a:solidFill>
              <a:latin typeface="Times New Roman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обновленного ФГОС основного общего образования 2019-2020 гг.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801-EDE9-40EA-BB25-BB41045C970B}" type="slidenum">
              <a:rPr lang="ru-RU" smtClean="0"/>
              <a:t>13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67544" y="6381328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1/4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8106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algn="ctr" rtl="0"/>
            <a:r>
              <a:rPr lang="ru-RU" b="1" i="0" u="none" strike="noStrike" baseline="0" dirty="0" smtClean="0">
                <a:solidFill>
                  <a:srgbClr val="365F91"/>
                </a:solidFill>
                <a:latin typeface="Times New Roman"/>
              </a:rPr>
              <a:t>Предметные результаты освоения первого года: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lvl="1" algn="just"/>
            <a:r>
              <a:rPr lang="ru-RU" b="1" dirty="0">
                <a:solidFill>
                  <a:srgbClr val="4F81BD"/>
                </a:solidFill>
                <a:latin typeface="Times New Roman"/>
              </a:rPr>
              <a:t> классифицировать по разным признакам (в том числе устанавливать существенный признак классификации) социальные объекты, в том числе социальные общности и группы; факты, явления и процессы, относящиеся к различным сферам жизни общества;</a:t>
            </a:r>
          </a:p>
          <a:p>
            <a:pPr lvl="1" algn="just"/>
            <a:r>
              <a:rPr lang="ru-RU" b="1" dirty="0">
                <a:solidFill>
                  <a:srgbClr val="4F81BD"/>
                </a:solidFill>
                <a:latin typeface="Times New Roman"/>
              </a:rPr>
              <a:t>сравнивать (в том числе устанавливать основания для сравнения) основные возрастные периоды жизни человека, ситуации осуществления различных видов деятельности, проявления межличностных отношений; социальные группы (в том числе семьи разных типов);</a:t>
            </a:r>
          </a:p>
          <a:p>
            <a:pPr lvl="1" algn="just"/>
            <a:r>
              <a:rPr lang="ru-RU" b="1" dirty="0">
                <a:solidFill>
                  <a:srgbClr val="4F81BD"/>
                </a:solidFill>
                <a:latin typeface="Times New Roman"/>
              </a:rPr>
              <a:t>использовать полученные знания и умения для установления и объяснения взаимосвязей между обществом и природой; взаимосвязей между основными сферами жизни общества, относящимися к ним явлениями и процессами; роли семьи в жизни человека и общества; места России среди современных государств; для осмысления личного социального опыта при исполнении типичных для несовершеннолетнего социальных ролей; </a:t>
            </a:r>
            <a:endParaRPr lang="ru-RU" b="1" i="0" u="none" strike="noStrike" baseline="0" dirty="0" smtClean="0">
              <a:solidFill>
                <a:srgbClr val="4F81BD"/>
              </a:solidFill>
              <a:latin typeface="Times New Roman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обновленного ФГОС основного общего образования 2019-2020 гг.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801-EDE9-40EA-BB25-BB41045C970B}" type="slidenum">
              <a:rPr lang="ru-RU" smtClean="0"/>
              <a:t>14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67544" y="6381328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2</a:t>
            </a:r>
            <a:r>
              <a:rPr lang="ru-RU" sz="1400" dirty="0" smtClean="0"/>
              <a:t>/4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8106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algn="ctr" rtl="0"/>
            <a:r>
              <a:rPr lang="ru-RU" b="1" i="0" u="none" strike="noStrike" baseline="0" dirty="0" smtClean="0">
                <a:solidFill>
                  <a:srgbClr val="365F91"/>
                </a:solidFill>
                <a:latin typeface="Times New Roman"/>
              </a:rPr>
              <a:t>Предметные результаты освоения первого года: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960" y="1361319"/>
            <a:ext cx="7520940" cy="3579849"/>
          </a:xfrm>
        </p:spPr>
        <p:txBody>
          <a:bodyPr>
            <a:noAutofit/>
          </a:bodyPr>
          <a:lstStyle/>
          <a:p>
            <a:pPr lvl="1" algn="just"/>
            <a:r>
              <a:rPr lang="ru-RU" b="1" dirty="0">
                <a:solidFill>
                  <a:srgbClr val="4F81BD"/>
                </a:solidFill>
                <a:latin typeface="Times New Roman"/>
              </a:rPr>
              <a:t>с опорой на обществоведческие знания, факты общественной жизни и личный социальный опыт определять и аргументировать с точки зрения социальных ценностей и норм свое отношение к изученным явлениям, процессам социальной действительности; </a:t>
            </a:r>
            <a:endParaRPr lang="ru-RU" b="1" i="0" u="none" strike="noStrike" baseline="0" dirty="0" smtClean="0">
              <a:solidFill>
                <a:srgbClr val="4F81BD"/>
              </a:solidFill>
              <a:latin typeface="Times New Roman"/>
            </a:endParaRPr>
          </a:p>
          <a:p>
            <a:pPr marR="0" lvl="1" algn="just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решать </a:t>
            </a:r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в рамках изученного материала познавательные и практические задачи, отражающие выполнение типичных для несовершеннолетнего социальных ролей, типичные социальные взаимодействия в различных сферах общественной жизни; </a:t>
            </a:r>
          </a:p>
          <a:p>
            <a:pPr marR="0" lvl="1" algn="just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осуществлять смысловое чтение текстов обществоведческой тематики; составлять на их основе план, преобразовывать текстовую информацию в модели (таблицу, диаграмму, схему) и преобразовывать предложенные модели в текст</a:t>
            </a:r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;</a:t>
            </a:r>
            <a:endParaRPr lang="ru-RU" b="1" i="0" u="none" strike="noStrike" baseline="0" dirty="0" smtClean="0">
              <a:solidFill>
                <a:srgbClr val="4F81BD"/>
              </a:solidFill>
              <a:latin typeface="Times New Roman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обновленного ФГОС основного общего образования 2019-2020 гг.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801-EDE9-40EA-BB25-BB41045C970B}" type="slidenum">
              <a:rPr lang="ru-RU" smtClean="0"/>
              <a:t>15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67544" y="6381328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3</a:t>
            </a:r>
            <a:r>
              <a:rPr lang="ru-RU" sz="1400" dirty="0" smtClean="0"/>
              <a:t>/4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8106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algn="ctr" rtl="0"/>
            <a:r>
              <a:rPr lang="ru-RU" b="1" i="0" u="none" strike="noStrike" baseline="0" dirty="0" smtClean="0">
                <a:solidFill>
                  <a:srgbClr val="365F91"/>
                </a:solidFill>
                <a:latin typeface="Times New Roman"/>
              </a:rPr>
              <a:t>Предметные результаты освоения первого года: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1052736"/>
            <a:ext cx="8064896" cy="3579849"/>
          </a:xfrm>
        </p:spPr>
        <p:txBody>
          <a:bodyPr>
            <a:noAutofit/>
          </a:bodyPr>
          <a:lstStyle/>
          <a:p>
            <a:pPr marR="0" lvl="1" algn="just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находить </a:t>
            </a:r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и извлекать социальную информацию (текстовую, знаково-символическую, аудиовизуальную) по заданной теме в различных ее адаптированных источниках (в том числе учебных материалах) и публикациях СМИ с соблюдением правил информационной безопасности при работе в сети Интернет;</a:t>
            </a:r>
          </a:p>
          <a:p>
            <a:pPr marR="0" lvl="1" algn="just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 анализировать, обобщать, систематизировать, конкретизировать и критически оценивать социальную информацию из адаптированных источников (в том числе учебных материалов) и публикаций СМИ по заданной теме, соотносить ее с собственными знаниями и личным социальным опытом, формулировать выводы, подкрепляя их аргументами;</a:t>
            </a:r>
          </a:p>
          <a:p>
            <a:pPr marR="0" lvl="1" algn="just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 осуществлять совместную деятельность, включая взаимодействия с людьми другой культуры, национальной и религиозной принадлежности на основе национальных ценностей современного российского общества: гуманистических и демократических ценностей, идей мира и взаимопонимания между народами, людьми разных культур; осознавать ценность культуры и традиций народов России.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обновленного ФГОС основного общего образования 2019-2020 гг.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801-EDE9-40EA-BB25-BB41045C970B}" type="slidenum">
              <a:rPr lang="ru-RU" smtClean="0"/>
              <a:t>16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67544" y="6381328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4</a:t>
            </a:r>
            <a:r>
              <a:rPr lang="ru-RU" sz="1400" dirty="0" smtClean="0"/>
              <a:t>/4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8106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algn="ctr" rtl="0"/>
            <a:r>
              <a:rPr lang="ru-RU" b="1" i="0" u="none" strike="noStrike" baseline="0" dirty="0" smtClean="0">
                <a:solidFill>
                  <a:srgbClr val="365F91"/>
                </a:solidFill>
                <a:latin typeface="Times New Roman"/>
              </a:rPr>
              <a:t>Предметные результаты освоения второго года обучения: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1100628"/>
            <a:ext cx="8064896" cy="3579849"/>
          </a:xfrm>
        </p:spPr>
        <p:txBody>
          <a:bodyPr>
            <a:noAutofit/>
          </a:bodyPr>
          <a:lstStyle/>
          <a:p>
            <a:pPr marR="0" lvl="1" algn="just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характеризовать традиционные российские духовно-нравственные ценности (в том числе защита человеческой жизни, прав и свобод человека, семья, созидательный труд, служение Отечеству, нормы морали и нравственности, гуманизм, милосердие, справедливость, взаимопомощь, коллективизм, историческое единство народов России, преемственность истории нашей Родины);</a:t>
            </a:r>
          </a:p>
          <a:p>
            <a:pPr marR="0" lvl="1" algn="just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называть признаки и виды социальных норм; элементы правового статуса физического и юридического лица как субъектов права; правовые нормы, регулирующие типичные для несовершеннолетнего и членов его семьи общественные отношения, в том числе нормы гражданского, трудового и семейного права (связанные соответственно с заключением гражданско-правовых договоров, реализацией права собственности, заключением и расторжением трудового договора, включая особенности регулирования труда работников в возрасте до 18 лет, заключением и расторжением брака, правами и обязанностями родителей и детей); особенности правового статуса и юридической ответственности несовершеннолетнего</a:t>
            </a:r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;</a:t>
            </a:r>
            <a:endParaRPr lang="ru-RU" b="1" i="0" u="none" strike="noStrike" baseline="0" dirty="0" smtClean="0">
              <a:solidFill>
                <a:srgbClr val="4F81BD"/>
              </a:solidFill>
              <a:latin typeface="Times New Roman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обновленного ФГОС основного общего образования 2019-2020 гг.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801-EDE9-40EA-BB25-BB41045C970B}" type="slidenum">
              <a:rPr lang="ru-RU" smtClean="0"/>
              <a:t>17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67544" y="6381328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1/5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2743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algn="ctr" rtl="0"/>
            <a:r>
              <a:rPr lang="ru-RU" b="1" i="0" u="none" strike="noStrike" baseline="0" dirty="0" smtClean="0">
                <a:solidFill>
                  <a:srgbClr val="365F91"/>
                </a:solidFill>
                <a:latin typeface="Times New Roman"/>
              </a:rPr>
              <a:t>Предметные результаты освоения второго года обучения: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980728"/>
            <a:ext cx="8136904" cy="3579849"/>
          </a:xfrm>
        </p:spPr>
        <p:txBody>
          <a:bodyPr>
            <a:noAutofit/>
          </a:bodyPr>
          <a:lstStyle/>
          <a:p>
            <a:pPr lvl="1" algn="just"/>
            <a:r>
              <a:rPr lang="ru-RU" b="1" dirty="0">
                <a:solidFill>
                  <a:srgbClr val="4F81BD"/>
                </a:solidFill>
                <a:latin typeface="Times New Roman"/>
              </a:rPr>
              <a:t>приводить примеры (в том числе моделировать ситуации) отношений, регулируемых изученными видами социальных норм; социально-активной деятельности и творческих достижений человека; нормативных правовых актов, основных международных документов о правах ребенка; реализации гражданами России конституционных прав и свобод, исполнения конституционных обязанностей; способов защиты интересов и прав детей, оставшихся без попечения родителей; правомерного и противоправного поведения; уголовных наказаний, административных наказаний, дисциплинарных взысканий, юридической ответственности несовершеннолетних; гражданско-правовых отношений, ситуаций нарушения прав потребителей и способов их защиты; </a:t>
            </a:r>
          </a:p>
          <a:p>
            <a:pPr lvl="1" algn="just"/>
            <a:r>
              <a:rPr lang="ru-RU" b="1" dirty="0">
                <a:solidFill>
                  <a:srgbClr val="4F81BD"/>
                </a:solidFill>
                <a:latin typeface="Times New Roman"/>
              </a:rPr>
              <a:t>классифицировать по разным признакам (в том числе устанавливать существенный признак классификации) социальные нормы; права и свободы человека и гражданина; типичные для несовершеннолетнего и членов его семьи проявления общественных отношений, регулируемых гражданским, трудовым и семейным законодательством, основами налогового законодательства Российской Федерации; правонарушения, виды наказаний</a:t>
            </a:r>
            <a:r>
              <a:rPr lang="ru-RU" b="1" dirty="0" smtClean="0">
                <a:solidFill>
                  <a:srgbClr val="4F81BD"/>
                </a:solidFill>
                <a:latin typeface="Times New Roman"/>
              </a:rPr>
              <a:t>;</a:t>
            </a:r>
            <a:endParaRPr lang="ru-RU" b="1" dirty="0">
              <a:solidFill>
                <a:srgbClr val="4F81BD"/>
              </a:solidFill>
              <a:latin typeface="Times New Roman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обновленного ФГОС основного общего образования 2019-2020 гг.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801-EDE9-40EA-BB25-BB41045C970B}" type="slidenum">
              <a:rPr lang="ru-RU" smtClean="0"/>
              <a:t>18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67544" y="6381328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2/5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2743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algn="ctr" rtl="0"/>
            <a:r>
              <a:rPr lang="ru-RU" b="1" i="0" u="none" strike="noStrike" baseline="0" dirty="0" smtClean="0">
                <a:solidFill>
                  <a:srgbClr val="365F91"/>
                </a:solidFill>
                <a:latin typeface="Times New Roman"/>
              </a:rPr>
              <a:t>Предметные результаты освоения второго года обучения: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1100628"/>
            <a:ext cx="8136904" cy="3579849"/>
          </a:xfrm>
        </p:spPr>
        <p:txBody>
          <a:bodyPr>
            <a:noAutofit/>
          </a:bodyPr>
          <a:lstStyle/>
          <a:p>
            <a:pPr lvl="1" algn="just"/>
            <a:r>
              <a:rPr lang="ru-RU" b="1" dirty="0">
                <a:solidFill>
                  <a:srgbClr val="4F81BD"/>
                </a:solidFill>
                <a:latin typeface="Times New Roman"/>
              </a:rPr>
              <a:t> сравнивать (в том числе устанавливать основания для сравнения) нормы права и нормы морали, дееспособность малолетних и несовершеннолетних в возрасте от 14 до 18 лет, правомерное и противоправное поведение; ситуации наступления разных видов юридической ответственности, виды правонарушений, виды юридической ответственности;</a:t>
            </a:r>
          </a:p>
          <a:p>
            <a:pPr lvl="1" algn="just"/>
            <a:r>
              <a:rPr lang="ru-RU" b="1" dirty="0">
                <a:solidFill>
                  <a:srgbClr val="4F81BD"/>
                </a:solidFill>
                <a:latin typeface="Times New Roman"/>
              </a:rPr>
              <a:t> устанавливать взаимосвязи изученных социальных объектов, явлений, процессов, их элементов и основных функций, включая взаимодействия гражданина и государства; взаимосвязи между обстоятельствами поступков и их возможными юридическими последствиями;</a:t>
            </a:r>
          </a:p>
          <a:p>
            <a:pPr lvl="1" algn="just"/>
            <a:r>
              <a:rPr lang="ru-RU" b="1" dirty="0">
                <a:solidFill>
                  <a:srgbClr val="4F81BD"/>
                </a:solidFill>
                <a:latin typeface="Times New Roman"/>
              </a:rPr>
              <a:t> использовать полученные знания для объяснения явлений, процессов социальной действительности, в том числе для аргументированного объяснения опасности всех форм противоправного поведения; для осмысления личного социального опыта;</a:t>
            </a:r>
          </a:p>
          <a:p>
            <a:pPr lvl="1" algn="just"/>
            <a:r>
              <a:rPr lang="ru-RU" b="1" dirty="0">
                <a:solidFill>
                  <a:srgbClr val="4F81BD"/>
                </a:solidFill>
                <a:latin typeface="Times New Roman"/>
              </a:rPr>
              <a:t> решать в рамках изученного материала познавательные и практические задачи, отражающие роль социальных ценностей, соблюдение социальных норм при выполнении типичных для несовершеннолетнего социальных ролей</a:t>
            </a:r>
            <a:r>
              <a:rPr lang="ru-RU" b="1" dirty="0" smtClean="0">
                <a:solidFill>
                  <a:srgbClr val="4F81BD"/>
                </a:solidFill>
                <a:latin typeface="Times New Roman"/>
              </a:rPr>
              <a:t>;</a:t>
            </a:r>
            <a:endParaRPr lang="ru-RU" b="1" dirty="0">
              <a:solidFill>
                <a:srgbClr val="4F81BD"/>
              </a:solidFill>
              <a:latin typeface="Times New Roman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обновленного ФГОС основного общего образования 2019-2020 гг.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801-EDE9-40EA-BB25-BB41045C970B}" type="slidenum">
              <a:rPr lang="ru-RU" smtClean="0"/>
              <a:t>19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67544" y="6381328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3/5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2743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algn="ctr" rtl="0"/>
            <a:r>
              <a:rPr lang="ru-RU" b="1" i="0" u="none" strike="noStrike" baseline="0" dirty="0" smtClean="0">
                <a:solidFill>
                  <a:srgbClr val="365F91"/>
                </a:solidFill>
                <a:latin typeface="Times New Roman"/>
              </a:rPr>
              <a:t>ФГОС направлен на: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R="0" lvl="1" algn="just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формирования </a:t>
            </a:r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российской гражданской идентичности обучающихся; </a:t>
            </a:r>
          </a:p>
          <a:p>
            <a:pPr marR="0" lvl="1" algn="just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единства </a:t>
            </a:r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образовательного пространства Российской Федерации; сохранения и развития культурного разнообразия и языкового наследия многонационального народа Российской Федерации, реализации права на изучение родного языка, возможности получения основного общего образования на родном языке, овладения духовными ценностями и культурой многонационального народа России;</a:t>
            </a:r>
          </a:p>
          <a:p>
            <a:pPr marR="0" lvl="1" algn="just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доступности </a:t>
            </a:r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и равных возможностей получения качественного основного общего образования;</a:t>
            </a:r>
          </a:p>
          <a:p>
            <a:pPr marR="0" lvl="1" algn="just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преемственности </a:t>
            </a:r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основных образовательных программ начального общего, основного общего, среднего общего и среднего профессионального образования</a:t>
            </a:r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;</a:t>
            </a:r>
            <a:endParaRPr lang="ru-RU" b="1" i="0" u="none" strike="noStrike" baseline="0" dirty="0" smtClean="0">
              <a:solidFill>
                <a:srgbClr val="4F81BD"/>
              </a:solidFill>
              <a:latin typeface="Times New Roman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b="1" dirty="0">
                <a:solidFill>
                  <a:schemeClr val="bg1"/>
                </a:solidFill>
                <a:latin typeface="Times New Roman"/>
              </a:rPr>
              <a:t>Проект обновленного ФГОС основного общего образования 2019-2020 гг.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801-EDE9-40EA-BB25-BB41045C970B}" type="slidenum">
              <a:rPr lang="ru-RU" smtClean="0"/>
              <a:t>2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67544" y="6381328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1/3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4678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algn="ctr" rtl="0"/>
            <a:r>
              <a:rPr lang="ru-RU" b="1" i="0" u="none" strike="noStrike" baseline="0" dirty="0" smtClean="0">
                <a:solidFill>
                  <a:srgbClr val="365F91"/>
                </a:solidFill>
                <a:latin typeface="Times New Roman"/>
              </a:rPr>
              <a:t>Предметные результаты освоения второго года обучения: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1100628"/>
            <a:ext cx="7992888" cy="3579849"/>
          </a:xfrm>
        </p:spPr>
        <p:txBody>
          <a:bodyPr>
            <a:noAutofit/>
          </a:bodyPr>
          <a:lstStyle/>
          <a:p>
            <a:pPr lvl="1" algn="just"/>
            <a:r>
              <a:rPr lang="ru-RU" b="1" dirty="0">
                <a:solidFill>
                  <a:srgbClr val="4F81BD"/>
                </a:solidFill>
                <a:latin typeface="Times New Roman"/>
              </a:rPr>
              <a:t> осуществлять смысловое чтение текстов обществоведческой тематики, в том числе извлечений из нормативных правовых актов; составлять на их основе план, преобразовывать текстовую информацию в модели (таблицу, диаграмму, схему) и преобразовывать предложенные модели в текст;</a:t>
            </a:r>
          </a:p>
          <a:p>
            <a:pPr marR="0" lvl="1" algn="just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находить </a:t>
            </a:r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и извлекать социальную информацию (текстовую, знаково-символическую, аудиовизуальную) о социальных ценностях и нормах, определяющих поведение человека, в различных ее адаптированных источниках (в том числе учебных материалах) и публикациях СМИ с соблюдением правил информационной безопасности при работе в сети Интернет;</a:t>
            </a:r>
          </a:p>
          <a:p>
            <a:pPr marR="0" lvl="1" algn="just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 анализировать, обобщать, систематизировать, конкретизировать и критически оценивать социальную информацию из адаптированных источников (в том числе учебных материалов) и публикаций СМИ о ценностях и нормах, определяющих поведение человека, соотносить ее с собственными знаниями о моральном и правовом регулировании поведения человека и личным социальным опытом, формулировать выводы, подкрепляя их аргументами</a:t>
            </a:r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;</a:t>
            </a:r>
            <a:endParaRPr lang="ru-RU" b="1" i="0" u="none" strike="noStrike" baseline="0" dirty="0" smtClean="0">
              <a:solidFill>
                <a:srgbClr val="4F81BD"/>
              </a:solidFill>
              <a:latin typeface="Times New Roman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обновленного ФГОС основного общего образования 2019-2020 гг.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801-EDE9-40EA-BB25-BB41045C970B}" type="slidenum">
              <a:rPr lang="ru-RU" smtClean="0"/>
              <a:t>20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67544" y="6381328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4/5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2743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algn="ctr" rtl="0"/>
            <a:r>
              <a:rPr lang="ru-RU" b="1" i="0" u="none" strike="noStrike" baseline="0" dirty="0" smtClean="0">
                <a:solidFill>
                  <a:srgbClr val="365F91"/>
                </a:solidFill>
                <a:latin typeface="Times New Roman"/>
              </a:rPr>
              <a:t>Предметные результаты освоения второго года обучения: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3568" y="1100628"/>
            <a:ext cx="7848872" cy="3579849"/>
          </a:xfrm>
        </p:spPr>
        <p:txBody>
          <a:bodyPr>
            <a:noAutofit/>
          </a:bodyPr>
          <a:lstStyle/>
          <a:p>
            <a:pPr marR="0" lvl="1" algn="just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 </a:t>
            </a:r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оценивать собственные поступки и поведение других людей с точки зрения их соответствия моральным и правовым нормам;</a:t>
            </a:r>
          </a:p>
          <a:p>
            <a:pPr marR="0" lvl="1" algn="just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 самостоятельно заполнять формы (в том числе электронные) простейших видов правовых документов (заявления, декларации, доверенности); </a:t>
            </a:r>
          </a:p>
          <a:p>
            <a:pPr marR="0" lvl="1" algn="just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 использовать приобретенные знания в практической деятельности и повседневной жизни для реализации и защиты прав человека и гражданина; прав потребителя; осознанного выполнения гражданских обязанностей; а также для выбора профессии и оценки собственных перспектив в профессиональной сфере;</a:t>
            </a:r>
          </a:p>
          <a:p>
            <a:pPr marR="0" lvl="1" algn="just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 осуществлять совместную деятельность, включая взаимодействия с людьми другой культуры, национальной и религиозной принадлежности на основе национальных ценностей современного российского общества: гуманистических и демократических ценностей, идей мира и взаимопонимания между народами, людьми разных культур; разрешать межличностные конфликты, соблюдая требования моральных и правовых норм.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обновленного ФГОС основного общего образования 2019-2020 гг.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801-EDE9-40EA-BB25-BB41045C970B}" type="slidenum">
              <a:rPr lang="ru-RU" smtClean="0"/>
              <a:t>21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67544" y="6381328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5/5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2743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algn="ctr" rtl="0"/>
            <a:r>
              <a:rPr lang="ru-RU" b="1" i="0" u="none" strike="noStrike" baseline="0" dirty="0" smtClean="0">
                <a:solidFill>
                  <a:srgbClr val="365F91"/>
                </a:solidFill>
                <a:latin typeface="Times New Roman"/>
              </a:rPr>
              <a:t>Предметные результаты освоения третьего года обучения: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1001279"/>
            <a:ext cx="7920880" cy="3579849"/>
          </a:xfrm>
        </p:spPr>
        <p:txBody>
          <a:bodyPr>
            <a:noAutofit/>
          </a:bodyPr>
          <a:lstStyle/>
          <a:p>
            <a:pPr marR="0" lvl="1" algn="just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называть экономические функции и особенности потребления домохозяйства, источники доходов и виды расходов семьи; экономические цели и функции государства; факторы производства; функции денег; виды налогов в Российской Федерации; виды финансовых организаций, виды финансовых услуг и продуктов, признаки финансовых пирамид; способы получения общего, профессионального и дополнительного образования в Российской Федерации; мировые религии; виды искусства; основные принципы государственной политики Российской Федерации в сфере культуры и образования; </a:t>
            </a:r>
          </a:p>
          <a:p>
            <a:pPr marR="0" lvl="1" algn="just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приводить примеры (в том числе моделировать ситуации) факторов формирования спроса и предложения, издержек производства, способов оплаты и стимулирования труда, факторов повышения производительности труда, налогов различных видов в Российской Федерации, видов современных денег, статей доходов и расходов государства; услуг финансовых посредников, способов накопления и формирования сбережений, возможностей и рисков инвестирования; современных молодежных субкультур, взаимного влияния культур</a:t>
            </a:r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;</a:t>
            </a:r>
            <a:endParaRPr lang="ru-RU" b="1" i="0" u="none" strike="noStrike" baseline="0" dirty="0" smtClean="0">
              <a:solidFill>
                <a:srgbClr val="4F81BD"/>
              </a:solidFill>
              <a:latin typeface="Times New Roman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обновленного ФГОС основного общего образования 2019-2020 гг.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801-EDE9-40EA-BB25-BB41045C970B}" type="slidenum">
              <a:rPr lang="ru-RU" smtClean="0"/>
              <a:t>22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67544" y="6381328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1/6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637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algn="ctr" rtl="0"/>
            <a:r>
              <a:rPr lang="ru-RU" b="1" i="0" u="none" strike="noStrike" baseline="0" dirty="0" smtClean="0">
                <a:solidFill>
                  <a:srgbClr val="365F91"/>
                </a:solidFill>
                <a:latin typeface="Times New Roman"/>
              </a:rPr>
              <a:t>Предметные результаты освоения третьего года обучения: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960" y="1577343"/>
            <a:ext cx="7520940" cy="3579849"/>
          </a:xfrm>
        </p:spPr>
        <p:txBody>
          <a:bodyPr>
            <a:noAutofit/>
          </a:bodyPr>
          <a:lstStyle/>
          <a:p>
            <a:pPr lvl="1" algn="just"/>
            <a:r>
              <a:rPr lang="ru-RU" b="1" dirty="0">
                <a:solidFill>
                  <a:srgbClr val="4F81BD"/>
                </a:solidFill>
                <a:latin typeface="Times New Roman"/>
              </a:rPr>
              <a:t>классифицировать по разным признакам (в том числе устанавливать существенный признак классификации) рынки, деньги, финансовые инструменты и услуги финансовых посредников; отрасли науки, религии, произведения искусства;</a:t>
            </a:r>
          </a:p>
          <a:p>
            <a:pPr lvl="1" algn="just"/>
            <a:r>
              <a:rPr lang="ru-RU" b="1" dirty="0">
                <a:solidFill>
                  <a:srgbClr val="4F81BD"/>
                </a:solidFill>
                <a:latin typeface="Times New Roman"/>
              </a:rPr>
              <a:t>сравнивать (в том числе устанавливать основания для сравнения) предпринимательскую и трудовую деятельность, виды доходов физического лица, формы заработной платы, изученные финансовые инструменты; формы культуры, естественные, точные и социально-гуманитарные науки;</a:t>
            </a:r>
          </a:p>
          <a:p>
            <a:pPr lvl="1" algn="just"/>
            <a:r>
              <a:rPr lang="ru-RU" b="1" dirty="0">
                <a:solidFill>
                  <a:srgbClr val="4F81BD"/>
                </a:solidFill>
                <a:latin typeface="Times New Roman"/>
              </a:rPr>
              <a:t>устанавливать взаимосвязи изученных социальных объектов, явлений, процессов, их элементов и основных функций, в том числе элементов финансовой системы, спроса и предложения; религии и других социальных институтов</a:t>
            </a:r>
            <a:r>
              <a:rPr lang="ru-RU" b="1" dirty="0" smtClean="0">
                <a:solidFill>
                  <a:srgbClr val="4F81BD"/>
                </a:solidFill>
                <a:latin typeface="Times New Roman"/>
              </a:rPr>
              <a:t>;</a:t>
            </a:r>
            <a:endParaRPr lang="ru-RU" b="1" dirty="0">
              <a:solidFill>
                <a:srgbClr val="4F81BD"/>
              </a:solidFill>
              <a:latin typeface="Times New Roman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обновленного ФГОС основного общего образования 2019-2020 гг.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801-EDE9-40EA-BB25-BB41045C970B}" type="slidenum">
              <a:rPr lang="ru-RU" smtClean="0"/>
              <a:t>23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67544" y="6381328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2</a:t>
            </a:r>
            <a:r>
              <a:rPr lang="ru-RU" sz="1400" dirty="0" smtClean="0"/>
              <a:t>/6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637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algn="ctr" rtl="0"/>
            <a:r>
              <a:rPr lang="ru-RU" b="1" i="0" u="none" strike="noStrike" baseline="0" dirty="0" smtClean="0">
                <a:solidFill>
                  <a:srgbClr val="365F91"/>
                </a:solidFill>
                <a:latin typeface="Times New Roman"/>
              </a:rPr>
              <a:t>Предметные результаты освоения третьего года обучения: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lvl="1" algn="just"/>
            <a:r>
              <a:rPr lang="ru-RU" b="1" dirty="0">
                <a:solidFill>
                  <a:srgbClr val="4F81BD"/>
                </a:solidFill>
                <a:latin typeface="Times New Roman"/>
              </a:rPr>
              <a:t>использовать полученные знания для объяснения явлений, процессов социальной действительности, в том числе роли экономики в жизни человека и общества, основных экономических процессов, разделения труда, законов спроса и предложения, факторов ценообразования; влияния культуры на формирование личности; роли науки в жизни человека и общества; роли религии в жизни человека и общества, свободы совести; роли искусства в жизни человека и общества; роли информации и информационных технологий в современном мире; личностной и общественной значимости образования в информационном обществе; для осмысления личного социального опыта;</a:t>
            </a:r>
          </a:p>
          <a:p>
            <a:pPr lvl="1" algn="just"/>
            <a:r>
              <a:rPr lang="ru-RU" b="1" dirty="0">
                <a:solidFill>
                  <a:srgbClr val="4F81BD"/>
                </a:solidFill>
                <a:latin typeface="Times New Roman"/>
              </a:rPr>
              <a:t>с опорой на обществоведческие знания, факты общественной жизни и личный социальный опыт и определять и аргументировать с точки зрения социальных ценностей и норм свое отношение к изученным явлениям, процессам экономической и духовной сфер жизни общества</a:t>
            </a:r>
            <a:r>
              <a:rPr lang="ru-RU" b="1" dirty="0" smtClean="0">
                <a:solidFill>
                  <a:srgbClr val="4F81BD"/>
                </a:solidFill>
                <a:latin typeface="Times New Roman"/>
              </a:rPr>
              <a:t>;</a:t>
            </a:r>
            <a:endParaRPr lang="ru-RU" b="1" dirty="0">
              <a:solidFill>
                <a:srgbClr val="4F81BD"/>
              </a:solidFill>
              <a:latin typeface="Times New Roman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обновленного ФГОС основного общего образования 2019-2020 гг.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801-EDE9-40EA-BB25-BB41045C970B}" type="slidenum">
              <a:rPr lang="ru-RU" smtClean="0"/>
              <a:t>24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67544" y="6381328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3</a:t>
            </a:r>
            <a:r>
              <a:rPr lang="ru-RU" sz="1400" dirty="0" smtClean="0"/>
              <a:t>/6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637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algn="ctr" rtl="0"/>
            <a:r>
              <a:rPr lang="ru-RU" b="1" i="0" u="none" strike="noStrike" baseline="0" dirty="0" smtClean="0">
                <a:solidFill>
                  <a:srgbClr val="365F91"/>
                </a:solidFill>
                <a:latin typeface="Times New Roman"/>
              </a:rPr>
              <a:t>Предметные результаты освоения третьего года обучения: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1100628"/>
            <a:ext cx="8136904" cy="3579849"/>
          </a:xfrm>
        </p:spPr>
        <p:txBody>
          <a:bodyPr>
            <a:noAutofit/>
          </a:bodyPr>
          <a:lstStyle/>
          <a:p>
            <a:pPr lvl="1" algn="just"/>
            <a:r>
              <a:rPr lang="ru-RU" b="1" dirty="0">
                <a:solidFill>
                  <a:srgbClr val="4F81BD"/>
                </a:solidFill>
                <a:latin typeface="Times New Roman"/>
              </a:rPr>
              <a:t>решать в рамках изученного материала познавательные и практические задачи, отражающие выполнение типичных для несовершеннолетнего социальных ролей, взаимодействия в экономической и духовной сферах общественной жизни, в том числе процессы формирования, накопления и инвестирования сбережений; защиту прав потребителя (в том числе потребителя финансовых услуг); защиту права собственности; получение профессионального и дополнительного образования;</a:t>
            </a:r>
          </a:p>
          <a:p>
            <a:pPr lvl="1" algn="just"/>
            <a:r>
              <a:rPr lang="ru-RU" b="1" dirty="0">
                <a:solidFill>
                  <a:srgbClr val="4F81BD"/>
                </a:solidFill>
                <a:latin typeface="Times New Roman"/>
              </a:rPr>
              <a:t>осуществлять смысловое чтение текстов экономической и культурологической тематики; составлять на их основе план, преобразовывать текстовую информацию в модели (таблицу, диаграмму, схему) и преобразовывать предложенные модели в текст;</a:t>
            </a:r>
          </a:p>
          <a:p>
            <a:pPr lvl="1" algn="just"/>
            <a:r>
              <a:rPr lang="ru-RU" b="1" dirty="0">
                <a:solidFill>
                  <a:srgbClr val="4F81BD"/>
                </a:solidFill>
                <a:latin typeface="Times New Roman"/>
              </a:rPr>
              <a:t>находить и извлекать экономико-статистическую и культурологическую информацию (текстовую, знаково-символическую, аудиовизуальную) в различных ее адаптированных источниках (в том числе учебных материалах) и публикациях СМИ с соблюдением правил информационной безопасности при работе в сети Интернет;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обновленного ФГОС основного общего образования 2019-2020 гг.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801-EDE9-40EA-BB25-BB41045C970B}" type="slidenum">
              <a:rPr lang="ru-RU" smtClean="0"/>
              <a:t>25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67544" y="6381328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4</a:t>
            </a:r>
            <a:r>
              <a:rPr lang="ru-RU" sz="1400" dirty="0" smtClean="0"/>
              <a:t>/6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637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algn="ctr" rtl="0"/>
            <a:r>
              <a:rPr lang="ru-RU" b="1" i="0" u="none" strike="noStrike" baseline="0" dirty="0" smtClean="0">
                <a:solidFill>
                  <a:srgbClr val="365F91"/>
                </a:solidFill>
                <a:latin typeface="Times New Roman"/>
              </a:rPr>
              <a:t>Предметные результаты освоения третьего года обучения: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lvl="1" algn="just"/>
            <a:r>
              <a:rPr lang="ru-RU" b="1" dirty="0">
                <a:solidFill>
                  <a:srgbClr val="4F81BD"/>
                </a:solidFill>
                <a:latin typeface="Times New Roman"/>
              </a:rPr>
              <a:t>анализировать, обобщать, систематизировать, конкретизировать и критически оценивать информацию из адаптированных источников (в том числе учебного текста) и материалов СМИ по заданной теме, соотносить ее с собственными знаниями об экономической и духовной сферах общества и личным социальным опытом, формулировать выводы, подкрепляя их аргументами;</a:t>
            </a:r>
          </a:p>
          <a:p>
            <a:pPr marR="0" lvl="1" algn="just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оценивать </a:t>
            </a:r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собственные поступки и поведение других людей с точки зрения социальных норм; рациональности их финансового поведения (в том числе для оценки рисков осуществления финансовых махинаций, применения недобросовестных практик); осознавать неприемлемость всех форм антиобщественного поведения</a:t>
            </a:r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;</a:t>
            </a:r>
            <a:endParaRPr lang="ru-RU" b="1" i="0" u="none" strike="noStrike" baseline="0" dirty="0" smtClean="0">
              <a:solidFill>
                <a:srgbClr val="4F81BD"/>
              </a:solidFill>
              <a:latin typeface="Times New Roman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обновленного ФГОС основного общего образования 2019-2020 гг.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801-EDE9-40EA-BB25-BB41045C970B}" type="slidenum">
              <a:rPr lang="ru-RU" smtClean="0"/>
              <a:t>26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67544" y="6381328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5</a:t>
            </a:r>
            <a:r>
              <a:rPr lang="ru-RU" sz="1400" dirty="0" smtClean="0"/>
              <a:t>/6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637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algn="ctr" rtl="0"/>
            <a:r>
              <a:rPr lang="ru-RU" b="1" i="0" u="none" strike="noStrike" baseline="0" dirty="0" smtClean="0">
                <a:solidFill>
                  <a:srgbClr val="365F91"/>
                </a:solidFill>
                <a:latin typeface="Times New Roman"/>
              </a:rPr>
              <a:t>Предметные результаты освоения третьего года обучения: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536" y="1052736"/>
            <a:ext cx="8352928" cy="3579849"/>
          </a:xfrm>
        </p:spPr>
        <p:txBody>
          <a:bodyPr>
            <a:noAutofit/>
          </a:bodyPr>
          <a:lstStyle/>
          <a:p>
            <a:pPr marR="0" lvl="1" algn="just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использовать </a:t>
            </a:r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полученные знания в практической деятельности и повседневной жизни для анализа потребления домашнего хозяйства, проведения ранжирования обязательных и желательных расходов, составления личного финансового плана; осознанного участия в построении собственной образовательной траектории; формирования информационной культуры и соблюдения правил безопасного поведения в Интернете; для осознанной реализации гражданских прав и выполнения гражданских обязанностей, для защиты прав потребителей в различных сферах жизни (в том числе прав потребителей финансовых услуг); для выбора профессии и оценки собственных перспектив в профессиональной сфере;</a:t>
            </a:r>
          </a:p>
          <a:p>
            <a:pPr marR="0" lvl="1" algn="just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составлять эффективное резюме для приема на работу;</a:t>
            </a:r>
          </a:p>
          <a:p>
            <a:pPr marR="0" lvl="1" algn="just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осуществлять совместную деятельность, включая взаимодействия с людьми другой культуры, национальной и религиозной принадлежности на основе национальных ценностей современного российского общества: гуманистических и демократических ценностей, идей мира и взаимопонимания между народами, людьми разных культур; осознавать ценность культуры и традиций народов России; препятствовать возникновению конфликтных ситуаций.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обновленного ФГОС основного общего образования 2019-2020 гг.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801-EDE9-40EA-BB25-BB41045C970B}" type="slidenum">
              <a:rPr lang="ru-RU" smtClean="0"/>
              <a:t>27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67544" y="6381328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6</a:t>
            </a:r>
            <a:r>
              <a:rPr lang="ru-RU" sz="1400" dirty="0" smtClean="0"/>
              <a:t>/6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637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algn="ctr" rtl="0"/>
            <a:r>
              <a:rPr lang="ru-RU" b="1" i="0" u="none" strike="noStrike" baseline="0" dirty="0" smtClean="0">
                <a:solidFill>
                  <a:srgbClr val="365F91"/>
                </a:solidFill>
                <a:latin typeface="Times New Roman"/>
              </a:rPr>
              <a:t>Предметные результаты освоения четвертого года обучения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9512" y="1100628"/>
            <a:ext cx="8712968" cy="3579849"/>
          </a:xfrm>
        </p:spPr>
        <p:txBody>
          <a:bodyPr>
            <a:noAutofit/>
          </a:bodyPr>
          <a:lstStyle/>
          <a:p>
            <a:pPr marR="0" lvl="1" algn="just" rtl="0"/>
            <a:r>
              <a:rPr lang="ru-RU" sz="15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называть признаки и функции государства, форму государства и её элементы, демократические ценности, признаки и функции политических партий; признаки Конституции Российской Федерации как основного закона государства, основы конституционного строя Российской Федерации, принципы федеративного устройства Российской Федерации, полномочия Президента Российской Федерации, Федерального Собрания Российской Федерации, Правительства Российской Федерации; правомочия законодательных, исполнительных, судебных органов государственной власти в Российской Федерации; основные направления социальной политики Российского государства; основные социальные роли и статусы несовершеннолетних, основные причины и способы решения социальных конфликтов; признаки информационного общества, причины и последствия глобализации; </a:t>
            </a:r>
          </a:p>
          <a:p>
            <a:pPr marR="0" lvl="1" algn="just" rtl="0"/>
            <a:r>
              <a:rPr lang="ru-RU" sz="15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приводить примеры (в том числе моделировать ситуации) политической деятельности, реализации функций государства, реализации функций политических партий, реализации социальной политики Российского государства, политического участия граждан; основных международных документов о правах человека; социальных общностей и групп, включая этносы; социальных статусов; различных видов социальной мобильности, современных профессий; проявлений и противоречий глобализации</a:t>
            </a:r>
            <a:r>
              <a:rPr lang="ru-RU" sz="15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;</a:t>
            </a:r>
            <a:endParaRPr lang="ru-RU" sz="1500" b="1" i="0" u="none" strike="noStrike" baseline="0" dirty="0" smtClean="0">
              <a:solidFill>
                <a:srgbClr val="4F81BD"/>
              </a:solidFill>
              <a:latin typeface="Times New Roman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обновленного ФГОС основного общего образования 2019-2020 гг.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801-EDE9-40EA-BB25-BB41045C970B}" type="slidenum">
              <a:rPr lang="ru-RU" smtClean="0"/>
              <a:t>28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67544" y="6381328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1/5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2077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algn="ctr" rtl="0"/>
            <a:r>
              <a:rPr lang="ru-RU" b="1" i="0" u="none" strike="noStrike" baseline="0" dirty="0" smtClean="0">
                <a:solidFill>
                  <a:srgbClr val="365F91"/>
                </a:solidFill>
                <a:latin typeface="Times New Roman"/>
              </a:rPr>
              <a:t>Предметные результаты освоения четвертого года обучения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lvl="1" algn="just"/>
            <a:r>
              <a:rPr lang="ru-RU" b="1" dirty="0">
                <a:solidFill>
                  <a:srgbClr val="4F81BD"/>
                </a:solidFill>
                <a:latin typeface="Times New Roman"/>
              </a:rPr>
              <a:t>классифицировать по разным признакам (в том числе устанавливать существенный признак классификации) современные государства, формы политического участия граждан, политические партии; социальные общности; социальные статусы; социальные роли; проявления социальной мобильности; </a:t>
            </a:r>
          </a:p>
          <a:p>
            <a:pPr lvl="1" algn="just"/>
            <a:r>
              <a:rPr lang="ru-RU" b="1" dirty="0">
                <a:solidFill>
                  <a:srgbClr val="4F81BD"/>
                </a:solidFill>
                <a:latin typeface="Times New Roman"/>
              </a:rPr>
              <a:t>сравнивать (в том числе устанавливать основания для сравнения) проявления власти как общественного отношения, формы правления, формы государственного (территориального) устройства, политические режимы, уровни власти в Российской Федерации, общественно-политические организации; социальные структуры обществ;</a:t>
            </a:r>
          </a:p>
          <a:p>
            <a:pPr lvl="1" algn="just"/>
            <a:r>
              <a:rPr lang="ru-RU" b="1" dirty="0">
                <a:solidFill>
                  <a:srgbClr val="4F81BD"/>
                </a:solidFill>
                <a:latin typeface="Times New Roman"/>
              </a:rPr>
              <a:t>устанавливать взаимосвязи изученных социальных объектов, явлений, процессов, их элементов и основных функций, включая взаимодействия гражданина и государства, взаимосвязи социальной структуры и политической организации общества</a:t>
            </a:r>
            <a:r>
              <a:rPr lang="ru-RU" b="1" dirty="0" smtClean="0">
                <a:solidFill>
                  <a:srgbClr val="4F81BD"/>
                </a:solidFill>
                <a:latin typeface="Times New Roman"/>
              </a:rPr>
              <a:t>;</a:t>
            </a:r>
            <a:endParaRPr lang="ru-RU" b="1" dirty="0">
              <a:solidFill>
                <a:srgbClr val="4F81BD"/>
              </a:solidFill>
              <a:latin typeface="Times New Roman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обновленного ФГОС основного общего образования 2019-2020 гг.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801-EDE9-40EA-BB25-BB41045C970B}" type="slidenum">
              <a:rPr lang="ru-RU" smtClean="0"/>
              <a:t>29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67544" y="6381328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2/5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2077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algn="ctr" rtl="0"/>
            <a:r>
              <a:rPr lang="ru-RU" b="1" i="0" u="none" strike="noStrike" baseline="0" dirty="0" smtClean="0">
                <a:solidFill>
                  <a:srgbClr val="365F91"/>
                </a:solidFill>
                <a:latin typeface="Times New Roman"/>
              </a:rPr>
              <a:t>ФГОС направлен на: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lvl="1" algn="just"/>
            <a:r>
              <a:rPr lang="ru-RU" b="1" dirty="0" smtClean="0">
                <a:solidFill>
                  <a:srgbClr val="4F81BD"/>
                </a:solidFill>
                <a:latin typeface="Times New Roman"/>
              </a:rPr>
              <a:t>вариативности </a:t>
            </a:r>
            <a:r>
              <a:rPr lang="ru-RU" b="1" dirty="0">
                <a:solidFill>
                  <a:srgbClr val="4F81BD"/>
                </a:solidFill>
                <a:latin typeface="Times New Roman"/>
              </a:rPr>
              <a:t>содержания основных образовательных программ основного общего образования, возможности формирования основных образовательных программ основного общего образования различного уровня  сложности и направленности с учетом образовательных потребностей и способностей обучающихся;</a:t>
            </a:r>
          </a:p>
          <a:p>
            <a:pPr lvl="1" algn="just"/>
            <a:r>
              <a:rPr lang="ru-RU" b="1" dirty="0" smtClean="0">
                <a:solidFill>
                  <a:srgbClr val="4F81BD"/>
                </a:solidFill>
                <a:latin typeface="Times New Roman"/>
              </a:rPr>
              <a:t>государственных </a:t>
            </a:r>
            <a:r>
              <a:rPr lang="ru-RU" b="1" dirty="0">
                <a:solidFill>
                  <a:srgbClr val="4F81BD"/>
                </a:solidFill>
                <a:latin typeface="Times New Roman"/>
              </a:rPr>
              <a:t>гарантий качества основного общего образования на основе единства обязательных требований к условиям реализации основных образовательных программ основного общего образования и результатам их освоения, включающим функциональную грамотность обучающихся;</a:t>
            </a:r>
          </a:p>
          <a:p>
            <a:pPr marR="0" lvl="1" algn="just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единства </a:t>
            </a:r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учебной и воспитательной деятельности, реализуемой совместно с семьей и иными институтами воспитания;</a:t>
            </a:r>
          </a:p>
          <a:p>
            <a:pPr marR="0" lvl="1" algn="just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личностного </a:t>
            </a:r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развития, воспитания обучающихся, в том числе патриотического, духовно-нравственного, физического, трудового, экологического, эстетического и сохранения их здоровья</a:t>
            </a:r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;</a:t>
            </a:r>
            <a:endParaRPr lang="ru-RU" b="1" i="0" u="none" strike="noStrike" baseline="0" dirty="0" smtClean="0">
              <a:solidFill>
                <a:srgbClr val="4F81BD"/>
              </a:solidFill>
              <a:latin typeface="Times New Roman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обновленного ФГОС основного общего образования 2019-2020 гг.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801-EDE9-40EA-BB25-BB41045C970B}" type="slidenum">
              <a:rPr lang="ru-RU" smtClean="0"/>
              <a:t>3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67544" y="6381328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2/3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4678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algn="ctr" rtl="0"/>
            <a:r>
              <a:rPr lang="ru-RU" b="1" i="0" u="none" strike="noStrike" baseline="0" dirty="0" smtClean="0">
                <a:solidFill>
                  <a:srgbClr val="365F91"/>
                </a:solidFill>
                <a:latin typeface="Times New Roman"/>
              </a:rPr>
              <a:t>Предметные результаты освоения четвертого года обучения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lvl="1" algn="just"/>
            <a:r>
              <a:rPr lang="ru-RU" b="1" dirty="0">
                <a:solidFill>
                  <a:srgbClr val="4F81BD"/>
                </a:solidFill>
                <a:latin typeface="Times New Roman"/>
              </a:rPr>
              <a:t>использовать полученные знания для объяснения явлений, процессов социальной действительности, в том числе социальной и личной значимости здорового образа жизни, опасности наркомании и алкоголизма для человека и общества; роли непрерывного образования в жизни человека и общества; необходимости правомерного налогового поведения, противодействия коррупции; для осмысления личного социального опыта при исполнении типичных для несовершеннолетнего социальных ролей;</a:t>
            </a:r>
          </a:p>
          <a:p>
            <a:pPr lvl="1" algn="just"/>
            <a:r>
              <a:rPr lang="ru-RU" b="1" dirty="0">
                <a:solidFill>
                  <a:srgbClr val="4F81BD"/>
                </a:solidFill>
                <a:latin typeface="Times New Roman"/>
              </a:rPr>
              <a:t>с опорой на обществоведческие знания, факты общественной жизни и личный социальный опыт определять и аргументировать с точки зрения социальных ценностей и норм свое отношение к изученным явлениям, процессам социальной действительности; </a:t>
            </a:r>
          </a:p>
          <a:p>
            <a:pPr lvl="1" algn="just"/>
            <a:r>
              <a:rPr lang="ru-RU" b="1" dirty="0">
                <a:solidFill>
                  <a:srgbClr val="4F81BD"/>
                </a:solidFill>
                <a:latin typeface="Times New Roman"/>
              </a:rPr>
              <a:t>решать в рамках изученного материала познавательные и практические задачи, отражающие выполнение типичных для несовершеннолетнего социальных ролей, взаимодействия в политической и социальной сферах общественной жизни</a:t>
            </a:r>
            <a:r>
              <a:rPr lang="ru-RU" b="1" dirty="0" smtClean="0">
                <a:solidFill>
                  <a:srgbClr val="4F81BD"/>
                </a:solidFill>
                <a:latin typeface="Times New Roman"/>
              </a:rPr>
              <a:t>;</a:t>
            </a:r>
            <a:endParaRPr lang="ru-RU" b="1" dirty="0">
              <a:solidFill>
                <a:srgbClr val="4F81BD"/>
              </a:solidFill>
              <a:latin typeface="Times New Roman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обновленного ФГОС основного общего образования 2019-2020 гг.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801-EDE9-40EA-BB25-BB41045C970B}" type="slidenum">
              <a:rPr lang="ru-RU" smtClean="0"/>
              <a:t>30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67544" y="6381328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3</a:t>
            </a:r>
            <a:r>
              <a:rPr lang="ru-RU" sz="1400" dirty="0" smtClean="0"/>
              <a:t>/5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2077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algn="ctr" rtl="0"/>
            <a:r>
              <a:rPr lang="ru-RU" b="1" i="0" u="none" strike="noStrike" baseline="0" dirty="0" smtClean="0">
                <a:solidFill>
                  <a:srgbClr val="365F91"/>
                </a:solidFill>
                <a:latin typeface="Times New Roman"/>
              </a:rPr>
              <a:t>Предметные результаты освоения четвертого года обучения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960" y="980728"/>
            <a:ext cx="7520940" cy="3579849"/>
          </a:xfrm>
        </p:spPr>
        <p:txBody>
          <a:bodyPr>
            <a:noAutofit/>
          </a:bodyPr>
          <a:lstStyle/>
          <a:p>
            <a:pPr lvl="1" algn="just"/>
            <a:r>
              <a:rPr lang="ru-RU" b="1" dirty="0">
                <a:solidFill>
                  <a:srgbClr val="4F81BD"/>
                </a:solidFill>
                <a:latin typeface="Times New Roman"/>
              </a:rPr>
              <a:t>осуществлять смысловое чтение текстов политической, правовой (включая извлечения и Конституции Российской Федерации и других нормативных правовых актов) и социологической тематики; составлять на их основе план, преобразовывать текстовую информацию в модели (таблицу, диаграмму, схему) и преобразовывать предложенные модели в текст;</a:t>
            </a:r>
          </a:p>
          <a:p>
            <a:pPr marR="0" lvl="1" algn="just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находить </a:t>
            </a:r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и извлекать политическую, правовую и социологическую информацию (текстовую, знаково-символическую, аудиовизуальную) в различных ее адаптированных источниках (в том числе учебных материалах) и публикациях СМИ с соблюдением правил информационной безопасности при работе в сети Интернет; </a:t>
            </a:r>
          </a:p>
          <a:p>
            <a:pPr marR="0" lvl="1" algn="just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анализировать, обобщать, систематизировать, конкретизировать и критически оценивать информацию из адаптированных источников (в том числе учебного текста) и материалов СМИ по заданной теме, соотносить ее с собственными знаниями о политической и социальной сферах общества и личным социальным опытом, формулировать выводы, подкрепляя их аргументами</a:t>
            </a:r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;</a:t>
            </a:r>
            <a:endParaRPr lang="ru-RU" b="1" i="0" u="none" strike="noStrike" baseline="0" dirty="0" smtClean="0">
              <a:solidFill>
                <a:srgbClr val="4F81BD"/>
              </a:solidFill>
              <a:latin typeface="Times New Roman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обновленного ФГОС основного общего образования 2019-2020 гг.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801-EDE9-40EA-BB25-BB41045C970B}" type="slidenum">
              <a:rPr lang="ru-RU" smtClean="0"/>
              <a:t>31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67544" y="6381328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4</a:t>
            </a:r>
            <a:r>
              <a:rPr lang="ru-RU" sz="1400" dirty="0" smtClean="0"/>
              <a:t>/5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2077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algn="ctr" rtl="0"/>
            <a:r>
              <a:rPr lang="ru-RU" b="1" i="0" u="none" strike="noStrike" baseline="0" dirty="0" smtClean="0">
                <a:solidFill>
                  <a:srgbClr val="365F91"/>
                </a:solidFill>
                <a:latin typeface="Times New Roman"/>
              </a:rPr>
              <a:t>Предметные результаты освоения четвертого года обучения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R="0" lvl="1" algn="just" rtl="0"/>
            <a:r>
              <a:rPr lang="ru-RU" b="1" i="0" u="none" strike="noStrike" baseline="0" smtClean="0">
                <a:solidFill>
                  <a:srgbClr val="4F81BD"/>
                </a:solidFill>
                <a:latin typeface="Times New Roman"/>
              </a:rPr>
              <a:t>оценивать </a:t>
            </a:r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собственные поступки и поведение других людей с точки зрения социальных норм и политической культуры; осознавать неприемлемость всех форм антиобщественного поведения, в том числе необходимость борьбы с коррупцией;</a:t>
            </a:r>
          </a:p>
          <a:p>
            <a:pPr marR="0" lvl="1" algn="just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использовать приобретенные знания в практической деятельности и повседневной жизни для реализации и защиты прав человека и гражданина в  политической и социальной сферах общественной жизни, осознанного выполнения гражданских обязанностей; для выбора профессии и оценки собственных перспектив в профессиональной сфере;</a:t>
            </a:r>
          </a:p>
          <a:p>
            <a:pPr marR="0" lvl="1" algn="just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осуществлять совместную деятельность, включая взаимодействия с людьми другой культуры, национальной и религиозной принадлежности на основе национальных ценностей современного российского общества: гуманистических и демократических ценностей, идей мира и взаимопонимания между народами, людьми разных культур.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обновленного ФГОС основного общего образования 2019-2020 гг.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801-EDE9-40EA-BB25-BB41045C970B}" type="slidenum">
              <a:rPr lang="ru-RU" smtClean="0"/>
              <a:t>32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67544" y="6381328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5/5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2077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2487176"/>
          </a:xfrm>
        </p:spPr>
        <p:txBody>
          <a:bodyPr/>
          <a:lstStyle/>
          <a:p>
            <a:pPr algn="ctr"/>
            <a:r>
              <a:rPr lang="ru-RU" sz="4800" dirty="0" smtClean="0">
                <a:solidFill>
                  <a:srgbClr val="FF0000"/>
                </a:solidFill>
              </a:rPr>
              <a:t>Спасибо за внимание!</a:t>
            </a: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71600" y="2708920"/>
            <a:ext cx="7520940" cy="357984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обновленного ФГОС основного общего образования 2019-2020 гг.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801-EDE9-40EA-BB25-BB41045C970B}" type="slidenum">
              <a:rPr lang="ru-RU" smtClean="0"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591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algn="ctr" rtl="0"/>
            <a:r>
              <a:rPr lang="ru-RU" b="1" i="0" u="none" strike="noStrike" baseline="0" dirty="0" smtClean="0">
                <a:solidFill>
                  <a:srgbClr val="365F91"/>
                </a:solidFill>
                <a:latin typeface="Times New Roman"/>
              </a:rPr>
              <a:t>ФГОС направлен на: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R="0" lvl="1" algn="just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развития </a:t>
            </a:r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государственно-общественного управления в образовании; </a:t>
            </a:r>
          </a:p>
          <a:p>
            <a:pPr marR="0" lvl="1" algn="just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формирования </a:t>
            </a:r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у обучающихся системных знаний о месте России в мире, ее исторической роли, территориальной целостности, культурном и технологическом развитии, вкладе в мировое наследие и на этой основе формирование представлений о современной России, устремленной в будущее; </a:t>
            </a:r>
          </a:p>
          <a:p>
            <a:pPr marR="0" lvl="1" algn="just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развития </a:t>
            </a:r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представлений об уровне научно-технологического развития страны, овладения современными технологическими средствами в ходе обучения и в повседневной жизни</a:t>
            </a:r>
          </a:p>
          <a:p>
            <a:pPr marR="0" lvl="1" algn="just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применения </a:t>
            </a:r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обучающимися технологий совместной/коллективной работы на основе осознания личной ответственности и объективной оценки личного вклада каждого в решение общих задач;</a:t>
            </a:r>
          </a:p>
          <a:p>
            <a:pPr marR="0" lvl="1" algn="just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условий </a:t>
            </a:r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создания социальной ситуации развития обучающихся, обеспечивающей их социальную самоидентификацию посредством личностно значимой деятельности.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обновленного ФГОС основного общего образования 2019-2020 гг.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801-EDE9-40EA-BB25-BB41045C970B}" type="slidenum">
              <a:rPr lang="ru-RU" smtClean="0"/>
              <a:t>4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67544" y="6381328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3/3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4678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algn="ctr" rtl="0"/>
            <a:r>
              <a:rPr lang="ru-RU" b="1" i="0" u="none" strike="noStrike" baseline="0" dirty="0" smtClean="0">
                <a:solidFill>
                  <a:srgbClr val="365F91"/>
                </a:solidFill>
                <a:latin typeface="Times New Roman"/>
              </a:rPr>
              <a:t>Стандарт включает в себя требования: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960" y="1340768"/>
            <a:ext cx="7520940" cy="3600400"/>
          </a:xfrm>
        </p:spPr>
        <p:txBody>
          <a:bodyPr>
            <a:normAutofit/>
          </a:bodyPr>
          <a:lstStyle/>
          <a:p>
            <a:pPr marR="0" lvl="1" rtl="0"/>
            <a:r>
              <a:rPr lang="ru-RU" sz="24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к структуре основных образовательных программ основного общего образования;</a:t>
            </a:r>
          </a:p>
          <a:p>
            <a:pPr marR="0" lvl="1" rtl="0"/>
            <a:r>
              <a:rPr lang="ru-RU" sz="24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 к условиям реализации основной образовательной программы основного общего образования;</a:t>
            </a:r>
          </a:p>
          <a:p>
            <a:pPr marR="0" lvl="1" rtl="0"/>
            <a:r>
              <a:rPr lang="ru-RU" sz="2400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к результатам освоения основной образовательной программы основного общего образования.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обновленного ФГОС основного общего образования 2019-2020 гг.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801-EDE9-40EA-BB25-BB41045C970B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1877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260648"/>
            <a:ext cx="7520940" cy="548640"/>
          </a:xfrm>
        </p:spPr>
        <p:txBody>
          <a:bodyPr>
            <a:noAutofit/>
          </a:bodyPr>
          <a:lstStyle/>
          <a:p>
            <a:pPr marR="0" algn="ctr" rtl="0"/>
            <a:r>
              <a:rPr lang="ru-RU" sz="2000" b="1" i="0" u="none" strike="noStrike" baseline="0" dirty="0" smtClean="0">
                <a:solidFill>
                  <a:srgbClr val="365F91"/>
                </a:solidFill>
                <a:latin typeface="Times New Roman"/>
              </a:rPr>
              <a:t>Требования к структуре основной образовательной программы основного общего образования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960" y="1052736"/>
            <a:ext cx="7520940" cy="3579849"/>
          </a:xfrm>
        </p:spPr>
        <p:txBody>
          <a:bodyPr>
            <a:noAutofit/>
          </a:bodyPr>
          <a:lstStyle/>
          <a:p>
            <a:pPr marR="0" lvl="0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Основная образовательная программа основного общего образования: </a:t>
            </a:r>
          </a:p>
          <a:p>
            <a:pPr marR="0" lvl="0" algn="just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Направлена на формирование общей культуры, личностное развитие обучающихся, их саморазвитие, формирование самостоятельности и самосовершенствования и т.д..</a:t>
            </a:r>
          </a:p>
          <a:p>
            <a:pPr marR="0" lvl="0" algn="just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Содержит обязательную часть и часть, формируемую участниками образовательных отношений за счет включения в учебные планы учебных предметов, курсов, дисциплин (модулей) по выбору родителей (законных представителей) обучающихся из перечня, предлагаемого организацией, осуществляющей образовательную деятельность. </a:t>
            </a:r>
          </a:p>
          <a:p>
            <a:pPr marR="0" lvl="0" algn="just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Обязательная часть основной образовательной программы основного общего образования составляет 70%, а часть, формируемая участниками образовательных отношений по выбору родителей (законных представителей) обучающихся из перечня, предлагаемого организацией, осуществляющей образовательную деятельность, – 30% от общего объема основной образовательной программы основного общего </a:t>
            </a:r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образования</a:t>
            </a:r>
            <a:endParaRPr lang="ru-RU" b="1" i="0" u="none" strike="noStrike" baseline="0" dirty="0" smtClean="0">
              <a:solidFill>
                <a:srgbClr val="4F81BD"/>
              </a:solidFill>
              <a:latin typeface="Times New Roman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обновленного ФГОС основного общего образования 2019-2020 гг.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801-EDE9-40EA-BB25-BB41045C970B}" type="slidenum">
              <a:rPr lang="ru-RU" smtClean="0"/>
              <a:t>6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67544" y="6381328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1/3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2775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R="0" algn="ctr" rtl="0"/>
            <a:r>
              <a:rPr lang="ru-RU" sz="2000" b="1" i="0" u="none" strike="noStrike" baseline="0" dirty="0" smtClean="0">
                <a:solidFill>
                  <a:srgbClr val="365F91"/>
                </a:solidFill>
                <a:latin typeface="Times New Roman"/>
              </a:rPr>
              <a:t>Требования к структуре основной образовательной программы основного общего образования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960" y="1412776"/>
            <a:ext cx="7520940" cy="3579849"/>
          </a:xfrm>
        </p:spPr>
        <p:txBody>
          <a:bodyPr>
            <a:noAutofit/>
          </a:bodyPr>
          <a:lstStyle/>
          <a:p>
            <a:pPr lvl="0"/>
            <a:r>
              <a:rPr lang="ru-RU" dirty="0" smtClean="0">
                <a:solidFill>
                  <a:srgbClr val="4F81BD"/>
                </a:solidFill>
                <a:latin typeface="Times New Roman"/>
              </a:rPr>
              <a:t>4. Должна </a:t>
            </a:r>
            <a:r>
              <a:rPr lang="ru-RU" dirty="0">
                <a:solidFill>
                  <a:srgbClr val="4F81BD"/>
                </a:solidFill>
                <a:latin typeface="Times New Roman"/>
              </a:rPr>
              <a:t>содержать три раздела: целевой, содержательный и организационный.</a:t>
            </a:r>
          </a:p>
          <a:p>
            <a:pPr lvl="0"/>
            <a:r>
              <a:rPr lang="ru-RU" dirty="0">
                <a:solidFill>
                  <a:srgbClr val="4F81BD"/>
                </a:solidFill>
                <a:latin typeface="Times New Roman"/>
              </a:rPr>
              <a:t>- </a:t>
            </a:r>
            <a:r>
              <a:rPr lang="ru-RU" sz="1800" u="sng" dirty="0">
                <a:solidFill>
                  <a:srgbClr val="4F81BD"/>
                </a:solidFill>
                <a:latin typeface="Times New Roman"/>
              </a:rPr>
              <a:t>целевой раздел </a:t>
            </a:r>
            <a:r>
              <a:rPr lang="ru-RU" dirty="0">
                <a:solidFill>
                  <a:srgbClr val="4F81BD"/>
                </a:solidFill>
                <a:latin typeface="Times New Roman"/>
              </a:rPr>
              <a:t>определяет общее назначение, цели, задачи и планируемые результаты; </a:t>
            </a:r>
          </a:p>
          <a:p>
            <a:pPr lvl="0"/>
            <a:r>
              <a:rPr lang="ru-RU" dirty="0">
                <a:solidFill>
                  <a:srgbClr val="4F81BD"/>
                </a:solidFill>
                <a:latin typeface="Times New Roman"/>
              </a:rPr>
              <a:t>- </a:t>
            </a:r>
            <a:r>
              <a:rPr lang="ru-RU" sz="1800" u="sng" dirty="0">
                <a:solidFill>
                  <a:srgbClr val="4F81BD"/>
                </a:solidFill>
                <a:latin typeface="Times New Roman"/>
              </a:rPr>
              <a:t>содержательный раздел </a:t>
            </a:r>
            <a:r>
              <a:rPr lang="ru-RU" dirty="0">
                <a:solidFill>
                  <a:srgbClr val="4F81BD"/>
                </a:solidFill>
                <a:latin typeface="Times New Roman"/>
              </a:rPr>
              <a:t>определяет содержание основного общего образования и включает следующие программы:</a:t>
            </a:r>
          </a:p>
          <a:p>
            <a:pPr lvl="1" algn="just"/>
            <a:r>
              <a:rPr lang="ru-RU" b="1" dirty="0" smtClean="0">
                <a:solidFill>
                  <a:srgbClr val="4F81BD"/>
                </a:solidFill>
                <a:latin typeface="Times New Roman"/>
              </a:rPr>
              <a:t>программы </a:t>
            </a:r>
            <a:r>
              <a:rPr lang="ru-RU" b="1" dirty="0">
                <a:solidFill>
                  <a:srgbClr val="4F81BD"/>
                </a:solidFill>
                <a:latin typeface="Times New Roman"/>
              </a:rPr>
              <a:t>учебных предметов, курсов, дисциплин, в том числе интегрированных  программ, курсов внеурочной деятельности (рабочие программы);</a:t>
            </a:r>
          </a:p>
          <a:p>
            <a:pPr lvl="1"/>
            <a:r>
              <a:rPr lang="ru-RU" b="1" dirty="0" smtClean="0">
                <a:solidFill>
                  <a:srgbClr val="4F81BD"/>
                </a:solidFill>
                <a:latin typeface="Times New Roman"/>
              </a:rPr>
              <a:t>программу </a:t>
            </a:r>
            <a:r>
              <a:rPr lang="ru-RU" b="1" dirty="0">
                <a:solidFill>
                  <a:srgbClr val="4F81BD"/>
                </a:solidFill>
                <a:latin typeface="Times New Roman"/>
              </a:rPr>
              <a:t>развития универсальных учебных действий;</a:t>
            </a:r>
          </a:p>
          <a:p>
            <a:pPr lvl="1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программу </a:t>
            </a:r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воспитания;</a:t>
            </a:r>
          </a:p>
          <a:p>
            <a:pPr lvl="1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программу </a:t>
            </a:r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коррекционной работы </a:t>
            </a:r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.</a:t>
            </a:r>
            <a:endParaRPr lang="ru-RU" b="1" i="0" u="none" strike="noStrike" baseline="0" dirty="0" smtClean="0">
              <a:solidFill>
                <a:srgbClr val="4F81BD"/>
              </a:solidFill>
              <a:latin typeface="Times New Roman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обновленного ФГОС основного общего образования 2019-2020 гг.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801-EDE9-40EA-BB25-BB41045C970B}" type="slidenum">
              <a:rPr lang="ru-RU" smtClean="0"/>
              <a:t>7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67544" y="6381328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2/3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2775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R="0" algn="ctr" rtl="0"/>
            <a:r>
              <a:rPr lang="ru-RU" sz="2000" b="1" i="0" u="none" strike="noStrike" baseline="0" dirty="0" smtClean="0">
                <a:solidFill>
                  <a:srgbClr val="365F91"/>
                </a:solidFill>
                <a:latin typeface="Times New Roman"/>
              </a:rPr>
              <a:t>Требования к структуре основной образовательной программы основного общего образования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960" y="1340768"/>
            <a:ext cx="7520940" cy="3579849"/>
          </a:xfrm>
        </p:spPr>
        <p:txBody>
          <a:bodyPr>
            <a:noAutofit/>
          </a:bodyPr>
          <a:lstStyle/>
          <a:p>
            <a:pPr marL="0" marR="0" lvl="1" indent="0" rtl="0">
              <a:buNone/>
            </a:pPr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Рабочие </a:t>
            </a:r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программы учебных предметов, курсов должны содержать:</a:t>
            </a:r>
          </a:p>
          <a:p>
            <a:pPr marR="0" lvl="1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1) планируемые результаты освоения учебного предмета, курса, дисциплины;</a:t>
            </a:r>
          </a:p>
          <a:p>
            <a:pPr marR="0" lvl="1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2)  тематическое планирование с указанием количества часов, отводимых на освоение  каждой темы.</a:t>
            </a:r>
          </a:p>
          <a:p>
            <a:pPr marL="0" marR="0" lvl="1" indent="0" rtl="0">
              <a:buNone/>
            </a:pPr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Рабочие программы курсов внеурочной деятельности должны содержать:</a:t>
            </a:r>
          </a:p>
          <a:p>
            <a:pPr marR="0" lvl="1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1) содержание и планируемые результаты внеурочной деятельности;</a:t>
            </a:r>
          </a:p>
          <a:p>
            <a:pPr marR="0" lvl="1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2) тематическое планирование, в том числе с учетом программы воспитания обучающихся.</a:t>
            </a:r>
          </a:p>
          <a:p>
            <a:pPr marR="0" lvl="0" algn="just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- </a:t>
            </a:r>
            <a:r>
              <a:rPr lang="ru-RU" sz="1800" b="1" i="0" u="sng" strike="noStrike" baseline="0" dirty="0" smtClean="0">
                <a:solidFill>
                  <a:srgbClr val="4F81BD"/>
                </a:solidFill>
                <a:latin typeface="Times New Roman"/>
              </a:rPr>
              <a:t>организационный раздел </a:t>
            </a:r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должен определять общие рамки организации образовательной деятельности, а также механизм реализации компонентов основной образовательной программы.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обновленного ФГОС основного общего образования 2019-2020 гг.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801-EDE9-40EA-BB25-BB41045C970B}" type="slidenum">
              <a:rPr lang="ru-RU" smtClean="0"/>
              <a:t>8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67544" y="6381328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3/3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2775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504096"/>
            <a:ext cx="7520940" cy="548640"/>
          </a:xfrm>
        </p:spPr>
        <p:txBody>
          <a:bodyPr>
            <a:noAutofit/>
          </a:bodyPr>
          <a:lstStyle/>
          <a:p>
            <a:pPr marR="0" algn="ctr" rtl="0"/>
            <a:r>
              <a:rPr lang="ru-RU" sz="2400" b="1" i="0" u="none" strike="noStrike" baseline="0" dirty="0" smtClean="0">
                <a:solidFill>
                  <a:srgbClr val="365F91"/>
                </a:solidFill>
                <a:latin typeface="Times New Roman"/>
              </a:rPr>
              <a:t>Требования к результатам освоения основной образовательной программы основного общего образования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960" y="1484784"/>
            <a:ext cx="7520940" cy="3579849"/>
          </a:xfrm>
        </p:spPr>
        <p:txBody>
          <a:bodyPr>
            <a:noAutofit/>
          </a:bodyPr>
          <a:lstStyle/>
          <a:p>
            <a:pPr marR="0" lvl="0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Стандарт устанавливает требования к результатам обучающихся, освоивших основную образовательную программу основного общего образования</a:t>
            </a:r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:</a:t>
            </a:r>
          </a:p>
          <a:p>
            <a:pPr marR="0" lvl="0" rtl="0"/>
            <a:endParaRPr lang="ru-RU" sz="500" b="1" i="0" u="none" strike="noStrike" baseline="0" dirty="0" smtClean="0">
              <a:solidFill>
                <a:srgbClr val="4F81BD"/>
              </a:solidFill>
              <a:latin typeface="Times New Roman"/>
            </a:endParaRPr>
          </a:p>
          <a:p>
            <a:pPr marR="0" lvl="1" algn="just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личностным  (осознание российской гражданской идентичности; готовность обучающихся к саморазвитию, самостоятельности и личностному самоопределению и т.д.); </a:t>
            </a:r>
          </a:p>
          <a:p>
            <a:pPr marR="0" lvl="1" algn="just" rtl="0"/>
            <a:r>
              <a:rPr lang="ru-RU" b="1" i="0" u="none" strike="noStrike" baseline="0" dirty="0" err="1" smtClean="0">
                <a:solidFill>
                  <a:srgbClr val="4F81BD"/>
                </a:solidFill>
                <a:latin typeface="Times New Roman"/>
              </a:rPr>
              <a:t>метапредметным</a:t>
            </a:r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 (освоенные обучающимися </a:t>
            </a:r>
            <a:r>
              <a:rPr lang="ru-RU" b="1" i="0" u="none" strike="noStrike" baseline="0" dirty="0" err="1" smtClean="0">
                <a:solidFill>
                  <a:srgbClr val="4F81BD"/>
                </a:solidFill>
                <a:latin typeface="Times New Roman"/>
              </a:rPr>
              <a:t>межпредметные</a:t>
            </a:r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 понятия и универсальные учебные действия (познавательные, коммуникативные, регулятивные); </a:t>
            </a:r>
          </a:p>
          <a:p>
            <a:pPr marR="0" lvl="1" algn="just" rtl="0"/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предметным (освоенные обучающимися в ходе изучения учебного предмета научные знания, умения и способы действий, специфические для данной предметной области; предпосылки научного типа мышления; виды деятельности по получению нового знания</a:t>
            </a:r>
            <a:r>
              <a:rPr lang="ru-RU" b="1" i="0" u="none" strike="noStrike" baseline="0" dirty="0" smtClean="0">
                <a:solidFill>
                  <a:srgbClr val="4F81BD"/>
                </a:solidFill>
                <a:latin typeface="Times New Roman"/>
              </a:rPr>
              <a:t>).</a:t>
            </a:r>
            <a:endParaRPr lang="ru-RU" b="1" i="0" u="none" strike="noStrike" baseline="0" dirty="0" smtClean="0">
              <a:solidFill>
                <a:srgbClr val="4F81BD"/>
              </a:solidFill>
              <a:latin typeface="Times New Roman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обновленного ФГОС основного общего образования 2019-2020 гг.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B801-EDE9-40EA-BB25-BB41045C970B}" type="slidenum">
              <a:rPr lang="ru-RU" smtClean="0"/>
              <a:t>9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67544" y="6381328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1/2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3134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59</TotalTime>
  <Words>3944</Words>
  <Application>Microsoft Office PowerPoint</Application>
  <PresentationFormat>Экран (4:3)</PresentationFormat>
  <Paragraphs>233</Paragraphs>
  <Slides>33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Углы</vt:lpstr>
      <vt:lpstr>Проект обновленного ФГОС основного общего образования 2019-2020 гг.</vt:lpstr>
      <vt:lpstr>ФГОС направлен на:</vt:lpstr>
      <vt:lpstr>ФГОС направлен на:</vt:lpstr>
      <vt:lpstr>ФГОС направлен на:</vt:lpstr>
      <vt:lpstr>Стандарт включает в себя требования:</vt:lpstr>
      <vt:lpstr>Требования к структуре основной образовательной программы основного общего образования</vt:lpstr>
      <vt:lpstr>Требования к структуре основной образовательной программы основного общего образования</vt:lpstr>
      <vt:lpstr>Требования к структуре основной образовательной программы основного общего образования</vt:lpstr>
      <vt:lpstr>Требования к результатам освоения основной образовательной программы основного общего образования</vt:lpstr>
      <vt:lpstr>Требования к результатам освоения основной образовательной программы основного общего образования</vt:lpstr>
      <vt:lpstr>Метапредметные результаты:</vt:lpstr>
      <vt:lpstr>Требования к предметным результатам освоения учебного предмета «Обществознание», выносимым на промежуточную и итоговую аттестацию</vt:lpstr>
      <vt:lpstr>Предметные результаты освоения первого года:</vt:lpstr>
      <vt:lpstr>Предметные результаты освоения первого года:</vt:lpstr>
      <vt:lpstr>Предметные результаты освоения первого года:</vt:lpstr>
      <vt:lpstr>Предметные результаты освоения первого года:</vt:lpstr>
      <vt:lpstr>Предметные результаты освоения второго года обучения:</vt:lpstr>
      <vt:lpstr>Предметные результаты освоения второго года обучения:</vt:lpstr>
      <vt:lpstr>Предметные результаты освоения второго года обучения:</vt:lpstr>
      <vt:lpstr>Предметные результаты освоения второго года обучения:</vt:lpstr>
      <vt:lpstr>Предметные результаты освоения второго года обучения:</vt:lpstr>
      <vt:lpstr>Предметные результаты освоения третьего года обучения:</vt:lpstr>
      <vt:lpstr>Предметные результаты освоения третьего года обучения:</vt:lpstr>
      <vt:lpstr>Предметные результаты освоения третьего года обучения:</vt:lpstr>
      <vt:lpstr>Предметные результаты освоения третьего года обучения:</vt:lpstr>
      <vt:lpstr>Предметные результаты освоения третьего года обучения:</vt:lpstr>
      <vt:lpstr>Предметные результаты освоения третьего года обучения:</vt:lpstr>
      <vt:lpstr>Предметные результаты освоения четвертого года обучения</vt:lpstr>
      <vt:lpstr>Предметные результаты освоения четвертого года обучения</vt:lpstr>
      <vt:lpstr>Предметные результаты освоения четвертого года обучения</vt:lpstr>
      <vt:lpstr>Предметные результаты освоения четвертого года обучения</vt:lpstr>
      <vt:lpstr>Предметные результаты освоения четвертого года обучения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обновленного ФГОС основного общего образования 2019-2020 гг.</dc:title>
  <dc:creator>admin</dc:creator>
  <cp:lastModifiedBy>admin</cp:lastModifiedBy>
  <cp:revision>23</cp:revision>
  <dcterms:created xsi:type="dcterms:W3CDTF">2019-10-28T00:26:36Z</dcterms:created>
  <dcterms:modified xsi:type="dcterms:W3CDTF">2019-10-28T01:26:20Z</dcterms:modified>
</cp:coreProperties>
</file>